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charts/chart3.xml" ContentType="application/vnd.openxmlformats-officedocument.drawingml.char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8" r:id="rId3"/>
    <p:sldId id="286" r:id="rId4"/>
    <p:sldId id="270" r:id="rId5"/>
    <p:sldId id="261" r:id="rId6"/>
    <p:sldId id="262" r:id="rId7"/>
    <p:sldId id="288" r:id="rId8"/>
    <p:sldId id="275" r:id="rId9"/>
    <p:sldId id="284" r:id="rId10"/>
    <p:sldId id="285" r:id="rId11"/>
    <p:sldId id="281" r:id="rId12"/>
    <p:sldId id="282" r:id="rId13"/>
    <p:sldId id="283" r:id="rId14"/>
    <p:sldId id="276" r:id="rId15"/>
    <p:sldId id="277" r:id="rId16"/>
    <p:sldId id="278" r:id="rId17"/>
    <p:sldId id="289" r:id="rId18"/>
    <p:sldId id="280" r:id="rId19"/>
    <p:sldId id="279" r:id="rId20"/>
    <p:sldId id="25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wle:Downloads:BIO152___Course_and_Writing_Assignment_Surveydownload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wle:Downloads:BIO152___Course_and_Writing_Assignment_Surveydownload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wle:Downloads:BIO152___Course_and_Writing_Assignment_Surveydownload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wle:Downloads:BIO152___Course_and_Writing_Assignment_Surveydownload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wle:Downloads:BIO152___Course_and_Writing_Assignment_Surveydownload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Sheet1!$B$3</c:f>
              <c:strCache>
                <c:ptCount val="1"/>
                <c:pt idx="0">
                  <c:v>Pre</c:v>
                </c:pt>
              </c:strCache>
            </c:strRef>
          </c:tx>
          <c:cat>
            <c:strRef>
              <c:f>Sheet1!$A$4:$A$7</c:f>
              <c:strCache>
                <c:ptCount val="4"/>
                <c:pt idx="0">
                  <c:v>Very Knowlegable</c:v>
                </c:pt>
                <c:pt idx="1">
                  <c:v>Somewhat knowledgeable</c:v>
                </c:pt>
                <c:pt idx="2">
                  <c:v>Not really knowledgeable</c:v>
                </c:pt>
                <c:pt idx="3">
                  <c:v>Not knowledgeable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4"/>
                <c:pt idx="0">
                  <c:v>12.0</c:v>
                </c:pt>
                <c:pt idx="1">
                  <c:v>21.0</c:v>
                </c:pt>
                <c:pt idx="2">
                  <c:v>59.0</c:v>
                </c:pt>
                <c:pt idx="3">
                  <c:v>8.0</c:v>
                </c:pt>
              </c:numCache>
            </c:numRef>
          </c:val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Post</c:v>
                </c:pt>
              </c:strCache>
            </c:strRef>
          </c:tx>
          <c:cat>
            <c:strRef>
              <c:f>Sheet1!$A$4:$A$7</c:f>
              <c:strCache>
                <c:ptCount val="4"/>
                <c:pt idx="0">
                  <c:v>Very Knowlegable</c:v>
                </c:pt>
                <c:pt idx="1">
                  <c:v>Somewhat knowledgeable</c:v>
                </c:pt>
                <c:pt idx="2">
                  <c:v>Not really knowledgeable</c:v>
                </c:pt>
                <c:pt idx="3">
                  <c:v>Not knowledgeable</c:v>
                </c:pt>
              </c:strCache>
            </c:strRef>
          </c:cat>
          <c:val>
            <c:numRef>
              <c:f>Sheet1!$C$4:$C$7</c:f>
              <c:numCache>
                <c:formatCode>General</c:formatCode>
                <c:ptCount val="4"/>
                <c:pt idx="0">
                  <c:v>57.0</c:v>
                </c:pt>
                <c:pt idx="1">
                  <c:v>30.0</c:v>
                </c:pt>
                <c:pt idx="2">
                  <c:v>10.0</c:v>
                </c:pt>
                <c:pt idx="3">
                  <c:v>3.0</c:v>
                </c:pt>
              </c:numCache>
            </c:numRef>
          </c:val>
        </c:ser>
        <c:axId val="599672360"/>
        <c:axId val="616567096"/>
      </c:barChart>
      <c:catAx>
        <c:axId val="59967236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6567096"/>
        <c:crosses val="autoZero"/>
        <c:auto val="1"/>
        <c:lblAlgn val="ctr"/>
        <c:lblOffset val="100"/>
      </c:catAx>
      <c:valAx>
        <c:axId val="6165670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996723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Sheet1!$B$16</c:f>
              <c:strCache>
                <c:ptCount val="1"/>
                <c:pt idx="0">
                  <c:v>Pre</c:v>
                </c:pt>
              </c:strCache>
            </c:strRef>
          </c:tx>
          <c:cat>
            <c:strRef>
              <c:f>Sheet1!$A$17:$A$20</c:f>
              <c:strCache>
                <c:ptCount val="4"/>
                <c:pt idx="0">
                  <c:v>Excellent Ability</c:v>
                </c:pt>
                <c:pt idx="1">
                  <c:v>Good Ability</c:v>
                </c:pt>
                <c:pt idx="2">
                  <c:v>Average Ability</c:v>
                </c:pt>
                <c:pt idx="3">
                  <c:v>Poor Ability</c:v>
                </c:pt>
              </c:strCache>
            </c:strRef>
          </c:cat>
          <c:val>
            <c:numRef>
              <c:f>Sheet1!$B$17:$B$20</c:f>
              <c:numCache>
                <c:formatCode>General</c:formatCode>
                <c:ptCount val="4"/>
                <c:pt idx="0">
                  <c:v>1.0</c:v>
                </c:pt>
                <c:pt idx="1">
                  <c:v>12.0</c:v>
                </c:pt>
                <c:pt idx="2">
                  <c:v>17.0</c:v>
                </c:pt>
                <c:pt idx="3">
                  <c:v>80.0</c:v>
                </c:pt>
              </c:numCache>
            </c:numRef>
          </c:val>
        </c:ser>
        <c:ser>
          <c:idx val="1"/>
          <c:order val="1"/>
          <c:tx>
            <c:strRef>
              <c:f>Sheet1!$C$16</c:f>
              <c:strCache>
                <c:ptCount val="1"/>
                <c:pt idx="0">
                  <c:v>Post</c:v>
                </c:pt>
              </c:strCache>
            </c:strRef>
          </c:tx>
          <c:cat>
            <c:strRef>
              <c:f>Sheet1!$A$17:$A$20</c:f>
              <c:strCache>
                <c:ptCount val="4"/>
                <c:pt idx="0">
                  <c:v>Excellent Ability</c:v>
                </c:pt>
                <c:pt idx="1">
                  <c:v>Good Ability</c:v>
                </c:pt>
                <c:pt idx="2">
                  <c:v>Average Ability</c:v>
                </c:pt>
                <c:pt idx="3">
                  <c:v>Poor Ability</c:v>
                </c:pt>
              </c:strCache>
            </c:strRef>
          </c:cat>
          <c:val>
            <c:numRef>
              <c:f>Sheet1!$C$17:$C$20</c:f>
              <c:numCache>
                <c:formatCode>General</c:formatCode>
                <c:ptCount val="4"/>
                <c:pt idx="0">
                  <c:v>48.0</c:v>
                </c:pt>
                <c:pt idx="1">
                  <c:v>36.0</c:v>
                </c:pt>
                <c:pt idx="2">
                  <c:v>14.0</c:v>
                </c:pt>
                <c:pt idx="3">
                  <c:v>2.0</c:v>
                </c:pt>
              </c:numCache>
            </c:numRef>
          </c:val>
        </c:ser>
        <c:axId val="616672760"/>
        <c:axId val="616676120"/>
      </c:barChart>
      <c:catAx>
        <c:axId val="616672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16676120"/>
        <c:crosses val="autoZero"/>
        <c:auto val="1"/>
        <c:lblAlgn val="ctr"/>
        <c:lblOffset val="100"/>
      </c:catAx>
      <c:valAx>
        <c:axId val="6166761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66727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Sheet1!$A$99:$A$101</c:f>
              <c:strCache>
                <c:ptCount val="3"/>
                <c:pt idx="0">
                  <c:v>Yes, it was very beneficial.</c:v>
                </c:pt>
                <c:pt idx="1">
                  <c:v>Yes, it was somewhat beneficial.</c:v>
                </c:pt>
                <c:pt idx="2">
                  <c:v>No, it was not beneficial.</c:v>
                </c:pt>
              </c:strCache>
            </c:strRef>
          </c:cat>
          <c:val>
            <c:numRef>
              <c:f>Sheet1!$B$99:$B$101</c:f>
              <c:numCache>
                <c:formatCode>General</c:formatCode>
                <c:ptCount val="3"/>
                <c:pt idx="0">
                  <c:v>56.0</c:v>
                </c:pt>
                <c:pt idx="1">
                  <c:v>34.0</c:v>
                </c:pt>
                <c:pt idx="2">
                  <c:v>10.0</c:v>
                </c:pt>
              </c:numCache>
            </c:numRef>
          </c:val>
        </c:ser>
        <c:axId val="616711592"/>
        <c:axId val="616714920"/>
      </c:barChart>
      <c:catAx>
        <c:axId val="61671159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16714920"/>
        <c:crosses val="autoZero"/>
        <c:auto val="1"/>
        <c:lblAlgn val="ctr"/>
        <c:lblOffset val="100"/>
      </c:catAx>
      <c:valAx>
        <c:axId val="6167149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671159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Sheet1!$A$68:$A$70</c:f>
              <c:strCache>
                <c:ptCount val="3"/>
                <c:pt idx="0">
                  <c:v>Yes, the deadlines helped me a great deal to plan my time.</c:v>
                </c:pt>
                <c:pt idx="1">
                  <c:v>Yes, the deadlines helped me a little to plan my time.</c:v>
                </c:pt>
                <c:pt idx="2">
                  <c:v>No, the deadlines did not help me to plan my time.</c:v>
                </c:pt>
              </c:strCache>
            </c:strRef>
          </c:cat>
          <c:val>
            <c:numRef>
              <c:f>Sheet1!$B$68:$B$70</c:f>
              <c:numCache>
                <c:formatCode>General</c:formatCode>
                <c:ptCount val="3"/>
                <c:pt idx="0">
                  <c:v>56.0</c:v>
                </c:pt>
                <c:pt idx="1">
                  <c:v>24.0</c:v>
                </c:pt>
                <c:pt idx="2">
                  <c:v>20.0</c:v>
                </c:pt>
              </c:numCache>
            </c:numRef>
          </c:val>
        </c:ser>
        <c:axId val="616748392"/>
        <c:axId val="616751720"/>
      </c:barChart>
      <c:catAx>
        <c:axId val="616748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16751720"/>
        <c:crosses val="autoZero"/>
        <c:auto val="1"/>
        <c:lblAlgn val="ctr"/>
        <c:lblOffset val="100"/>
      </c:catAx>
      <c:valAx>
        <c:axId val="616751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674839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Sheet1!$A$53:$A$55</c:f>
              <c:strCache>
                <c:ptCount val="3"/>
                <c:pt idx="0">
                  <c:v>Yes, it increased my understanding a lot</c:v>
                </c:pt>
                <c:pt idx="1">
                  <c:v>Yes, it increased my understanding a little</c:v>
                </c:pt>
                <c:pt idx="2">
                  <c:v>No, it did not increase my understanding</c:v>
                </c:pt>
              </c:strCache>
            </c:strRef>
          </c:cat>
          <c:val>
            <c:numRef>
              <c:f>Sheet1!$B$53:$B$55</c:f>
              <c:numCache>
                <c:formatCode>General</c:formatCode>
                <c:ptCount val="3"/>
                <c:pt idx="0">
                  <c:v>81.0</c:v>
                </c:pt>
                <c:pt idx="1">
                  <c:v>16.0</c:v>
                </c:pt>
                <c:pt idx="2">
                  <c:v>3.0</c:v>
                </c:pt>
              </c:numCache>
            </c:numRef>
          </c:val>
        </c:ser>
        <c:axId val="616785832"/>
        <c:axId val="616789160"/>
      </c:barChart>
      <c:catAx>
        <c:axId val="61678583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616789160"/>
        <c:crosses val="autoZero"/>
        <c:auto val="1"/>
        <c:lblAlgn val="ctr"/>
        <c:lblOffset val="100"/>
      </c:catAx>
      <c:valAx>
        <c:axId val="6167891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16785832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5D0F-1FCD-464A-A5FC-DB9F3E0C7539}" type="datetimeFigureOut">
              <a:rPr lang="en-US" smtClean="0"/>
              <a:pPr/>
              <a:t>3/12/11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105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Implementation of a Scientific Literacy Project in a Large First Year Biology </a:t>
            </a:r>
            <a:r>
              <a:rPr lang="en-US" dirty="0" smtClean="0"/>
              <a:t>Class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-Fiona Rawle</a:t>
            </a:r>
            <a:endParaRPr lang="en-US" sz="3556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5340" t="16056" b="14531"/>
          <a:stretch>
            <a:fillRect/>
          </a:stretch>
        </p:blipFill>
        <p:spPr>
          <a:xfrm>
            <a:off x="0" y="0"/>
            <a:ext cx="12382447" cy="185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6. Please </a:t>
            </a:r>
            <a:r>
              <a:rPr lang="en-US" sz="3200" b="1" dirty="0"/>
              <a:t>rate your ability to use scholar’s portal and other scholarly </a:t>
            </a:r>
            <a:r>
              <a:rPr lang="en-US" sz="3200" b="1" dirty="0" smtClean="0"/>
              <a:t>databases.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/>
          <p:nvPr/>
        </p:nvGraphicFramePr>
        <p:xfrm>
          <a:off x="107950" y="1600200"/>
          <a:ext cx="8928100" cy="491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18. Did you find the four-stage submission process (Cover page and references, outline, rough draft for paraphrasing analysis, and final draft) was beneficial to learning about the process of writing a scientific essay?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250035" y="1417638"/>
          <a:ext cx="8635597" cy="5332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19. Did </a:t>
            </a:r>
            <a:r>
              <a:rPr lang="en-US" sz="2800" b="1" dirty="0"/>
              <a:t>the deadlines throughout term help you to plan your time in completing this experiment?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0" y="1314450"/>
          <a:ext cx="8686800" cy="554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22. Did </a:t>
            </a:r>
            <a:r>
              <a:rPr lang="en-US" sz="2800" b="1" dirty="0"/>
              <a:t>being able to review your </a:t>
            </a:r>
            <a:r>
              <a:rPr lang="en-US" sz="2800" b="1" dirty="0" err="1"/>
              <a:t>turnitin</a:t>
            </a:r>
            <a:r>
              <a:rPr lang="en-US" sz="2800" b="1" baseline="30000" dirty="0" err="1"/>
              <a:t>TM</a:t>
            </a:r>
            <a:r>
              <a:rPr lang="en-US" sz="2800" b="1" dirty="0"/>
              <a:t> report increase your understanding of the difference between plagiarizing and paraphrasing?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204401" y="1314447"/>
          <a:ext cx="8814052" cy="5465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Feedback: Suggested Improvements to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page limit, as I couldn’t include all of the interesting information I found. (~30%)</a:t>
            </a:r>
          </a:p>
          <a:p>
            <a:r>
              <a:rPr lang="en-US" dirty="0" smtClean="0"/>
              <a:t>See a sample student essay.</a:t>
            </a:r>
          </a:p>
          <a:p>
            <a:r>
              <a:rPr lang="en-US" dirty="0" smtClean="0"/>
              <a:t>More </a:t>
            </a:r>
            <a:r>
              <a:rPr lang="en-US" dirty="0" err="1" smtClean="0"/>
              <a:t>RefWorks</a:t>
            </a:r>
            <a:r>
              <a:rPr lang="en-US" dirty="0" smtClean="0"/>
              <a:t> tutorials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 - Positive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 ”The best thing I learned about this writing assignment is working with peer-reviewed journals and ref works and the importance of step-step planning.”</a:t>
            </a:r>
          </a:p>
          <a:p>
            <a:r>
              <a:rPr lang="en-US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“I had the opportunity to inform myself on autism. I now have a better than general understanding on the topic.”</a:t>
            </a:r>
          </a:p>
          <a:p>
            <a:r>
              <a:rPr lang="en-US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“The concept of peer-reviewed journals; how to find them and use the information provided.”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 - Positive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</a:t>
            </a:r>
            <a:r>
              <a:rPr lang="en-US" b="0" i="0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While researching on various topics, in order to decide which one to do, I realized there is a lot more than one side to things we recognize as 'scientific' facts.”</a:t>
            </a:r>
          </a:p>
          <a:p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“I learned that peer-reviewed references are more reliable than </a:t>
            </a:r>
            <a:r>
              <a:rPr lang="en-US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Google</a:t>
            </a:r>
            <a:r>
              <a:rPr lang="en-US" baseline="30000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TM</a:t>
            </a:r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 searches”</a:t>
            </a:r>
          </a:p>
          <a:p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“I didn’t understand the difference between paraphrasing and plagiarism </a:t>
            </a:r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before”</a:t>
            </a:r>
            <a:endParaRPr lang="en-US" dirty="0" smtClean="0">
              <a:solidFill>
                <a:srgbClr val="000000"/>
              </a:solidFill>
              <a:latin typeface="Verdana"/>
              <a:ea typeface="Verdana"/>
              <a:cs typeface="Verdana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Verdana"/>
                <a:ea typeface="Verdana"/>
                <a:cs typeface="Verdana"/>
              </a:rPr>
              <a:t>“The best thing I learned was that assignments aren’t as frightening when they are split up into smaller tasks.”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“I </a:t>
            </a:r>
            <a:r>
              <a:rPr lang="en-US" dirty="0" smtClean="0"/>
              <a:t>thought I hated writing assignments. But now I know I just was afraid of them. Knowing the process and breaking it into smaller parts makes it more manageable and &lt;shock&gt; actually fun.”</a:t>
            </a:r>
          </a:p>
          <a:p>
            <a:r>
              <a:rPr lang="en-US" dirty="0" smtClean="0"/>
              <a:t>“I had no idea about peer-reviewed research before this assignment. I can’t believe that newspapers don’t use this as their source.”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Keys to Success… </a:t>
            </a:r>
            <a:r>
              <a:rPr lang="en-US" sz="3600" dirty="0" smtClean="0"/>
              <a:t>(</a:t>
            </a:r>
            <a:r>
              <a:rPr lang="en-US" sz="3600" dirty="0" smtClean="0"/>
              <a:t>Success for us was to complete the literacy project, and have the students enjoy the project while showing a gain in understanding/skills).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1197"/>
            <a:ext cx="8229600" cy="4525963"/>
          </a:xfrm>
        </p:spPr>
        <p:txBody>
          <a:bodyPr/>
          <a:lstStyle/>
          <a:p>
            <a:r>
              <a:rPr lang="en-US" dirty="0" smtClean="0"/>
              <a:t>Dedicated scientific literacy TA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focus was on the </a:t>
            </a:r>
            <a:r>
              <a:rPr lang="en-US" b="1" u="sng" dirty="0" smtClean="0"/>
              <a:t>process </a:t>
            </a:r>
            <a:r>
              <a:rPr lang="en-US" dirty="0" smtClean="0"/>
              <a:t>of writing, rather than the final product.</a:t>
            </a:r>
          </a:p>
          <a:p>
            <a:r>
              <a:rPr lang="en-US" dirty="0" smtClean="0"/>
              <a:t>Students took ownership of their work.</a:t>
            </a:r>
          </a:p>
          <a:p>
            <a:r>
              <a:rPr lang="en-US" dirty="0" smtClean="0"/>
              <a:t>Detailed</a:t>
            </a:r>
            <a:r>
              <a:rPr lang="en-US" dirty="0" smtClean="0"/>
              <a:t> rubric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use of </a:t>
            </a:r>
            <a:r>
              <a:rPr lang="en-US" dirty="0" err="1" smtClean="0"/>
              <a:t>turnitin</a:t>
            </a:r>
            <a:r>
              <a:rPr lang="en-US" baseline="30000" dirty="0" err="1" smtClean="0"/>
              <a:t>TM</a:t>
            </a:r>
            <a:r>
              <a:rPr lang="en-US" dirty="0" smtClean="0"/>
              <a:t> as a</a:t>
            </a:r>
            <a:r>
              <a:rPr lang="en-US" dirty="0" smtClean="0"/>
              <a:t> learning tool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Year…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 and post analysis of literacy skills.</a:t>
            </a:r>
          </a:p>
          <a:p>
            <a:r>
              <a:rPr lang="en-US" dirty="0" smtClean="0"/>
              <a:t>Introduce a computer lab on database searching and </a:t>
            </a:r>
            <a:r>
              <a:rPr lang="en-US" dirty="0" err="1" smtClean="0"/>
              <a:t>RefWorks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Additional feedback at each submission stage.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Mapping Project – Analysis of Scientific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</a:t>
            </a:r>
            <a:r>
              <a:rPr lang="en-US" dirty="0"/>
              <a:t>is a general consensus among teaching faculty that students struggle with scientific </a:t>
            </a:r>
            <a:r>
              <a:rPr lang="en-US" dirty="0" smtClean="0"/>
              <a:t>writing throughout </a:t>
            </a:r>
            <a:r>
              <a:rPr lang="en-US" dirty="0"/>
              <a:t>their undergraduate careers.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Few institutions implement</a:t>
            </a:r>
            <a:r>
              <a:rPr lang="en-US" dirty="0" smtClean="0"/>
              <a:t> longer (</a:t>
            </a:r>
            <a:r>
              <a:rPr lang="en-US" dirty="0" smtClean="0"/>
              <a:t>1500</a:t>
            </a:r>
            <a:r>
              <a:rPr lang="en-US" dirty="0"/>
              <a:t>+ words) writing assignments in first year courses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fact, in </a:t>
            </a:r>
            <a:r>
              <a:rPr lang="en-US" dirty="0" smtClean="0"/>
              <a:t>some programs </a:t>
            </a:r>
            <a:r>
              <a:rPr lang="en-US" dirty="0"/>
              <a:t>students arrive at fourth year having never written a scientific essay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14"/>
            <a:ext cx="8229600" cy="1143000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250"/>
            <a:ext cx="8229600" cy="4525963"/>
          </a:xfrm>
        </p:spPr>
        <p:txBody>
          <a:bodyPr/>
          <a:lstStyle/>
          <a:p>
            <a:r>
              <a:rPr lang="en-US" dirty="0" smtClean="0"/>
              <a:t>Mindy </a:t>
            </a:r>
            <a:r>
              <a:rPr lang="en-US" dirty="0" err="1" smtClean="0"/>
              <a:t>Thuna</a:t>
            </a:r>
            <a:r>
              <a:rPr lang="en-US" dirty="0" smtClean="0"/>
              <a:t>, Science Librarian</a:t>
            </a:r>
          </a:p>
          <a:p>
            <a:r>
              <a:rPr lang="en-US" dirty="0" smtClean="0"/>
              <a:t>Cleo Boyd, Academic Skills Centre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Ontario Consortium of Undergraduate Biology Educators (</a:t>
            </a:r>
            <a:r>
              <a:rPr lang="en-US" dirty="0" err="1" smtClean="0"/>
              <a:t>oCUBE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4" name="Picture 3" descr="torontomi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46150"/>
            <a:ext cx="2933700" cy="130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prevents us from implementing writing assignments in large first year classes?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1606"/>
            <a:ext cx="8686800" cy="51812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Lack </a:t>
            </a:r>
            <a:r>
              <a:rPr lang="en-US" dirty="0"/>
              <a:t>of resources to mark 500-2000 assignments.</a:t>
            </a:r>
            <a:endParaRPr lang="en-US" dirty="0" smtClean="0"/>
          </a:p>
          <a:p>
            <a:r>
              <a:rPr lang="en-US" dirty="0" smtClean="0"/>
              <a:t>Training </a:t>
            </a:r>
            <a:r>
              <a:rPr lang="en-US" dirty="0"/>
              <a:t>of TAs to achieve consistency and quality in evaluation.</a:t>
            </a:r>
            <a:endParaRPr lang="en-US" dirty="0" smtClean="0"/>
          </a:p>
          <a:p>
            <a:r>
              <a:rPr lang="en-US" dirty="0" smtClean="0"/>
              <a:t>Approval</a:t>
            </a:r>
            <a:r>
              <a:rPr lang="en-US" dirty="0"/>
              <a:t>/choice of essay topic.</a:t>
            </a:r>
            <a:endParaRPr lang="en-US" dirty="0" smtClean="0"/>
          </a:p>
          <a:p>
            <a:r>
              <a:rPr lang="en-US" dirty="0" smtClean="0"/>
              <a:t>Teaching </a:t>
            </a:r>
            <a:r>
              <a:rPr lang="en-US" dirty="0"/>
              <a:t>students how to do peer review.</a:t>
            </a:r>
            <a:endParaRPr lang="en-US" dirty="0" smtClean="0"/>
          </a:p>
          <a:p>
            <a:r>
              <a:rPr lang="en-US" dirty="0" smtClean="0"/>
              <a:t>Encouraging </a:t>
            </a:r>
            <a:r>
              <a:rPr lang="en-US" dirty="0"/>
              <a:t>good time management.</a:t>
            </a:r>
            <a:endParaRPr lang="en-US" dirty="0" smtClean="0"/>
          </a:p>
          <a:p>
            <a:r>
              <a:rPr lang="en-US" dirty="0" smtClean="0"/>
              <a:t>Managing </a:t>
            </a:r>
            <a:r>
              <a:rPr lang="en-US" dirty="0"/>
              <a:t>an increased email load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Mediating personality conflicts within groups; Team training/group dynamics. Group setup and assignment of group members; problems when students drop the course at midterm. Difficulty with fair allocation of grades in group writing assignments.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the completion of this assignment, students were expected to be able to: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Search scientific literature databases for </a:t>
            </a:r>
            <a:r>
              <a:rPr lang="en-US" dirty="0"/>
              <a:t>peer reviewed </a:t>
            </a:r>
            <a:r>
              <a:rPr lang="en-US" dirty="0" smtClean="0"/>
              <a:t>articles.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Understand the difference between peer-reviewed and non-peer-reviewed articles.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Critically </a:t>
            </a:r>
            <a:r>
              <a:rPr lang="en-US" dirty="0"/>
              <a:t>analyze those </a:t>
            </a:r>
            <a:r>
              <a:rPr lang="en-US" dirty="0" smtClean="0"/>
              <a:t>articles.</a:t>
            </a:r>
          </a:p>
          <a:p>
            <a:pPr marL="514350" indent="-514350">
              <a:buAutoNum type="arabicPeriod"/>
            </a:pPr>
            <a:r>
              <a:rPr lang="en-US" dirty="0"/>
              <a:t>P</a:t>
            </a:r>
            <a:r>
              <a:rPr lang="en-US" dirty="0" smtClean="0"/>
              <a:t>ull </a:t>
            </a:r>
            <a:r>
              <a:rPr lang="en-US" dirty="0"/>
              <a:t>content from </a:t>
            </a:r>
            <a:r>
              <a:rPr lang="en-US" dirty="0" smtClean="0"/>
              <a:t>multiple sources </a:t>
            </a:r>
            <a:r>
              <a:rPr lang="en-US" dirty="0"/>
              <a:t>and</a:t>
            </a:r>
            <a:r>
              <a:rPr lang="en-US" dirty="0" smtClean="0"/>
              <a:t> paraphrase/summarize </a:t>
            </a:r>
            <a:r>
              <a:rPr lang="en-US" dirty="0"/>
              <a:t>it in a coherent </a:t>
            </a:r>
            <a:r>
              <a:rPr lang="en-US" dirty="0" smtClean="0"/>
              <a:t>essay.</a:t>
            </a:r>
          </a:p>
          <a:p>
            <a:pPr marL="514350" indent="-514350">
              <a:buAutoNum type="arabicPeriod"/>
            </a:pPr>
            <a:r>
              <a:rPr lang="en-US" dirty="0" smtClean="0"/>
              <a:t>Understand the difference between plagiarizing/paraphrasing/summarizing.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Reference </a:t>
            </a:r>
            <a:r>
              <a:rPr lang="en-US" dirty="0"/>
              <a:t>all sources </a:t>
            </a:r>
            <a:r>
              <a:rPr lang="en-US" dirty="0" smtClean="0"/>
              <a:t>properly.</a:t>
            </a:r>
          </a:p>
          <a:p>
            <a:pPr marL="514350" indent="-514350">
              <a:buAutoNum type="arabicPeriod"/>
            </a:pPr>
            <a:r>
              <a:rPr lang="en-US" dirty="0" smtClean="0"/>
              <a:t>Plan their time accordingly when completing writing assignments.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UTM: Scientific Literacy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86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i="1" dirty="0" smtClean="0"/>
              <a:t>Timeline:</a:t>
            </a:r>
          </a:p>
          <a:p>
            <a:pPr>
              <a:buNone/>
            </a:pPr>
            <a:r>
              <a:rPr lang="en-US" dirty="0" smtClean="0"/>
              <a:t>Week 1: Choose </a:t>
            </a:r>
            <a:r>
              <a:rPr lang="en-US" dirty="0"/>
              <a:t>a question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Week 2: Workshop on peer-reviewed </a:t>
            </a:r>
            <a:r>
              <a:rPr lang="en-US" dirty="0" err="1" smtClean="0"/>
              <a:t>vs</a:t>
            </a:r>
            <a:r>
              <a:rPr lang="en-US" dirty="0" smtClean="0"/>
              <a:t> non-peer reviewed articles; searching literature databases; </a:t>
            </a:r>
            <a:r>
              <a:rPr lang="en-US" dirty="0" err="1" smtClean="0"/>
              <a:t>RefWorks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Week 3: Submission of cover page and reference list.</a:t>
            </a:r>
          </a:p>
          <a:p>
            <a:pPr>
              <a:buNone/>
            </a:pPr>
            <a:r>
              <a:rPr lang="en-US" dirty="0" smtClean="0"/>
              <a:t>Week 4: Workshop on Plagiarizing </a:t>
            </a:r>
            <a:r>
              <a:rPr lang="en-US" dirty="0" err="1" smtClean="0"/>
              <a:t>vs</a:t>
            </a:r>
            <a:r>
              <a:rPr lang="en-US" dirty="0" smtClean="0"/>
              <a:t> Paraphrasing.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Week 5: Submission of outline.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Week 8: Submission of first draft to </a:t>
            </a:r>
            <a:r>
              <a:rPr lang="en-US" b="1" u="sng" dirty="0" err="1" smtClean="0">
                <a:solidFill>
                  <a:srgbClr val="FF0000"/>
                </a:solidFill>
              </a:rPr>
              <a:t>turnitin</a:t>
            </a:r>
            <a:r>
              <a:rPr lang="en-US" b="1" u="sng" baseline="30000" dirty="0" err="1" smtClean="0">
                <a:solidFill>
                  <a:srgbClr val="FF0000"/>
                </a:solidFill>
              </a:rPr>
              <a:t>TM</a:t>
            </a:r>
            <a:endParaRPr lang="en-US" b="1" u="sng" baseline="30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Week 9: Submission of final draft.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– 15%</a:t>
            </a:r>
          </a:p>
          <a:p>
            <a:r>
              <a:rPr lang="en-US" dirty="0" smtClean="0"/>
              <a:t>References – 15%</a:t>
            </a:r>
          </a:p>
          <a:p>
            <a:r>
              <a:rPr lang="en-US" dirty="0" smtClean="0"/>
              <a:t>Content – 40%</a:t>
            </a:r>
          </a:p>
          <a:p>
            <a:r>
              <a:rPr lang="en-US" dirty="0" smtClean="0"/>
              <a:t>Communication – 30%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9826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i="1" dirty="0" smtClean="0"/>
              <a:t>Challenge: How do we train TAs for quality and consistency, and how do we grade, and give</a:t>
            </a:r>
            <a:br>
              <a:rPr lang="en-US" sz="2800" b="1" i="1" dirty="0" smtClean="0"/>
            </a:br>
            <a:r>
              <a:rPr lang="en-US" sz="2800" b="1" i="1" dirty="0" smtClean="0"/>
              <a:t>feedback on, a large volume of assignments?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59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Used </a:t>
            </a:r>
            <a:r>
              <a:rPr lang="en-US" dirty="0"/>
              <a:t>a detailed</a:t>
            </a:r>
            <a:r>
              <a:rPr lang="en-US" dirty="0" smtClean="0"/>
              <a:t> rubric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TA </a:t>
            </a:r>
            <a:r>
              <a:rPr lang="en-US" dirty="0"/>
              <a:t>training workshop prior to the start of</a:t>
            </a:r>
            <a:r>
              <a:rPr lang="en-US" dirty="0" smtClean="0"/>
              <a:t> marking.</a:t>
            </a:r>
          </a:p>
          <a:p>
            <a:r>
              <a:rPr lang="en-US" dirty="0" smtClean="0"/>
              <a:t>Assigned a “Top TA” that took the lead on this specific assignment. This TA acted as a resource for the other TAs.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respondents: 440/705 (62.4%</a:t>
            </a:r>
            <a:r>
              <a:rPr lang="en-US" dirty="0" smtClean="0"/>
              <a:t>)</a:t>
            </a:r>
          </a:p>
          <a:p>
            <a:r>
              <a:rPr lang="en-US" dirty="0" smtClean="0"/>
              <a:t>(Sample of survey responses on the next 5 slides)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4. Please </a:t>
            </a:r>
            <a:r>
              <a:rPr lang="en-US" sz="3200" b="1" dirty="0"/>
              <a:t>rate your knowledge of what peer-reviewed scientific journal articles</a:t>
            </a:r>
            <a:r>
              <a:rPr lang="en-US" sz="3200" b="1" dirty="0" smtClean="0"/>
              <a:t> are.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0" y="1417638"/>
          <a:ext cx="8891917" cy="529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</TotalTime>
  <Words>961</Words>
  <Application>Microsoft Macintosh PowerPoint</Application>
  <PresentationFormat>On-screen Show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Implementation of a Scientific Literacy Project in a Large First Year Biology Class  -Fiona Rawle</vt:lpstr>
      <vt:lpstr>Curriculum Mapping Project – Analysis of Scientific Writing</vt:lpstr>
      <vt:lpstr>What prevents us from implementing writing assignments in large first year classes?</vt:lpstr>
      <vt:lpstr>At the completion of this assignment, students were expected to be able to: </vt:lpstr>
      <vt:lpstr>UTM: Scientific Literacy Assignment</vt:lpstr>
      <vt:lpstr>Grading Criteria</vt:lpstr>
      <vt:lpstr>Challenge: How do we train TAs for quality and consistency, and how do we grade, and give feedback on, a large volume of assignments? </vt:lpstr>
      <vt:lpstr>Feedback</vt:lpstr>
      <vt:lpstr>4. Please rate your knowledge of what peer-reviewed scientific journal articles are.</vt:lpstr>
      <vt:lpstr>6. Please rate your ability to use scholar’s portal and other scholarly databases.</vt:lpstr>
      <vt:lpstr>18. Did you find the four-stage submission process (Cover page and references, outline, rough draft for paraphrasing analysis, and final draft) was beneficial to learning about the process of writing a scientific essay? </vt:lpstr>
      <vt:lpstr>19. Did the deadlines throughout term help you to plan your time in completing this experiment? </vt:lpstr>
      <vt:lpstr>22. Did being able to review your turnitinTM report increase your understanding of the difference between plagiarizing and paraphrasing? </vt:lpstr>
      <vt:lpstr>Student Feedback: Suggested Improvements to the Assignment</vt:lpstr>
      <vt:lpstr>Student Feedback - Positive</vt:lpstr>
      <vt:lpstr>Student Feedback - Positive</vt:lpstr>
      <vt:lpstr>Student Feedback</vt:lpstr>
      <vt:lpstr>Keys to Success… (Success for us was to complete the literacy project, and have the students enjoy the project while showing a gain in understanding/skills). </vt:lpstr>
      <vt:lpstr>Next Year…</vt:lpstr>
      <vt:lpstr>Acknowledgements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a Scientific Literacy Project in a Large First Year Biology Class</dc:title>
  <dc:creator>Fiona Rawle</dc:creator>
  <cp:lastModifiedBy>Fiona Rawle</cp:lastModifiedBy>
  <cp:revision>8</cp:revision>
  <dcterms:created xsi:type="dcterms:W3CDTF">2011-03-12T22:51:29Z</dcterms:created>
  <dcterms:modified xsi:type="dcterms:W3CDTF">2011-03-14T15:12:44Z</dcterms:modified>
</cp:coreProperties>
</file>